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6"/>
  </p:notesMasterIdLst>
  <p:handoutMasterIdLst>
    <p:handoutMasterId r:id="rId17"/>
  </p:handoutMasterIdLst>
  <p:sldIdLst>
    <p:sldId id="380" r:id="rId2"/>
    <p:sldId id="838" r:id="rId3"/>
    <p:sldId id="878" r:id="rId4"/>
    <p:sldId id="886" r:id="rId5"/>
    <p:sldId id="892" r:id="rId6"/>
    <p:sldId id="893" r:id="rId7"/>
    <p:sldId id="894" r:id="rId8"/>
    <p:sldId id="887" r:id="rId9"/>
    <p:sldId id="888" r:id="rId10"/>
    <p:sldId id="889" r:id="rId11"/>
    <p:sldId id="890" r:id="rId12"/>
    <p:sldId id="891" r:id="rId13"/>
    <p:sldId id="895" r:id="rId14"/>
    <p:sldId id="293" r:id="rId15"/>
  </p:sldIdLst>
  <p:sldSz cx="9144000" cy="6858000" type="screen4x3"/>
  <p:notesSz cx="6799263" cy="99298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0"/>
    <a:srgbClr val="00C000"/>
    <a:srgbClr val="00CC00"/>
    <a:srgbClr val="006600"/>
    <a:srgbClr val="00FF00"/>
    <a:srgbClr val="0000CC"/>
    <a:srgbClr val="0000FF"/>
    <a:srgbClr val="99CCFF"/>
    <a:srgbClr val="CCE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193" autoAdjust="0"/>
  </p:normalViewPr>
  <p:slideViewPr>
    <p:cSldViewPr>
      <p:cViewPr varScale="1">
        <p:scale>
          <a:sx n="115" d="100"/>
          <a:sy n="115" d="100"/>
        </p:scale>
        <p:origin x="153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6550" cy="49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713" y="2"/>
            <a:ext cx="2945030" cy="49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54" tIns="45727" rIns="91454" bIns="4572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781"/>
            <a:ext cx="2946550" cy="49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54" tIns="45727" rIns="91454" bIns="45727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713" y="9430781"/>
            <a:ext cx="2945030" cy="49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54" tIns="45727" rIns="91454" bIns="4572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smtClean="0"/>
            </a:lvl1pPr>
          </a:lstStyle>
          <a:p>
            <a:pPr>
              <a:defRPr/>
            </a:pPr>
            <a:fld id="{EF7E93D3-946E-4B19-AD53-B87B5A2C159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2599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550" cy="497492"/>
          </a:xfrm>
          <a:prstGeom prst="rect">
            <a:avLst/>
          </a:prstGeom>
        </p:spPr>
        <p:txBody>
          <a:bodyPr vert="horz" lIns="91454" tIns="45727" rIns="91454" bIns="45727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2713" y="2"/>
            <a:ext cx="2945030" cy="497492"/>
          </a:xfrm>
          <a:prstGeom prst="rect">
            <a:avLst/>
          </a:prstGeom>
        </p:spPr>
        <p:txBody>
          <a:bodyPr vert="horz" lIns="91454" tIns="45727" rIns="91454" bIns="45727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6B71B27-A46B-4B84-8149-11A07A1E98EC}" type="datetimeFigureOut">
              <a:rPr lang="zh-TW" altLang="en-US"/>
              <a:pPr>
                <a:defRPr/>
              </a:pPr>
              <a:t>2022/5/11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7713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4" tIns="45727" rIns="91454" bIns="45727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623" y="4716161"/>
            <a:ext cx="5440019" cy="4468185"/>
          </a:xfrm>
          <a:prstGeom prst="rect">
            <a:avLst/>
          </a:prstGeom>
        </p:spPr>
        <p:txBody>
          <a:bodyPr vert="horz" lIns="91454" tIns="45727" rIns="91454" bIns="45727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781"/>
            <a:ext cx="2946550" cy="497491"/>
          </a:xfrm>
          <a:prstGeom prst="rect">
            <a:avLst/>
          </a:prstGeom>
        </p:spPr>
        <p:txBody>
          <a:bodyPr vert="horz" lIns="91454" tIns="45727" rIns="91454" bIns="45727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2713" y="9430781"/>
            <a:ext cx="2945030" cy="497491"/>
          </a:xfrm>
          <a:prstGeom prst="rect">
            <a:avLst/>
          </a:prstGeom>
        </p:spPr>
        <p:txBody>
          <a:bodyPr vert="horz" wrap="square" lIns="91454" tIns="45727" rIns="91454" bIns="4572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D6325F7-26DF-42C4-A706-87A86B6DDD8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9403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/>
          </a:p>
        </p:txBody>
      </p:sp>
      <p:sp>
        <p:nvSpPr>
          <p:cNvPr id="809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3012" indent="-284949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2859" indent="-228266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99390" indent="-228266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53" indent="-228266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498664" indent="-2282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39875" indent="-2282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381086" indent="-2282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22297" indent="-2282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9DAFAA89-EA99-43A0-A4F5-9FD350809EA3}" type="slidenum">
              <a:rPr lang="zh-TW" altLang="en-US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7618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/>
          </p:cNvSpPr>
          <p:nvPr/>
        </p:nvSpPr>
        <p:spPr bwMode="gray">
          <a:xfrm>
            <a:off x="684213" y="333375"/>
            <a:ext cx="5905500" cy="5761038"/>
          </a:xfrm>
          <a:prstGeom prst="ellipse">
            <a:avLst/>
          </a:prstGeom>
          <a:gradFill rotWithShape="1">
            <a:gsLst>
              <a:gs pos="0">
                <a:schemeClr val="bg2">
                  <a:alpha val="48000"/>
                </a:schemeClr>
              </a:gs>
              <a:gs pos="100000">
                <a:schemeClr val="bg2">
                  <a:gamma/>
                  <a:tint val="0"/>
                  <a:invGamma/>
                  <a:alpha val="80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ltGray">
          <a:xfrm>
            <a:off x="0" y="4437063"/>
            <a:ext cx="9144000" cy="17287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gray">
          <a:xfrm>
            <a:off x="681038" y="3070225"/>
            <a:ext cx="3529012" cy="3671888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8999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gray">
          <a:xfrm>
            <a:off x="900113" y="1844675"/>
            <a:ext cx="935037" cy="936625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8999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gray">
          <a:xfrm>
            <a:off x="3921125" y="4078288"/>
            <a:ext cx="1223963" cy="1223962"/>
          </a:xfrm>
          <a:prstGeom prst="ellipse">
            <a:avLst/>
          </a:prstGeom>
          <a:solidFill>
            <a:srgbClr val="1BABE5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gray">
          <a:xfrm>
            <a:off x="703263" y="3092450"/>
            <a:ext cx="3490912" cy="3629025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gray">
          <a:xfrm>
            <a:off x="917575" y="1862138"/>
            <a:ext cx="900113" cy="900112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1" name="Oval 15"/>
          <p:cNvSpPr>
            <a:spLocks noChangeArrowheads="1"/>
          </p:cNvSpPr>
          <p:nvPr/>
        </p:nvSpPr>
        <p:spPr bwMode="gray">
          <a:xfrm>
            <a:off x="3565525" y="4941888"/>
            <a:ext cx="1582738" cy="1582737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8999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b="1"/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gray">
          <a:xfrm>
            <a:off x="3590925" y="4962525"/>
            <a:ext cx="1533525" cy="154305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gray">
          <a:xfrm>
            <a:off x="33338" y="2709863"/>
            <a:ext cx="1438275" cy="15113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8999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4" name="Oval 18"/>
          <p:cNvSpPr>
            <a:spLocks noChangeArrowheads="1"/>
          </p:cNvSpPr>
          <p:nvPr/>
        </p:nvSpPr>
        <p:spPr bwMode="gray">
          <a:xfrm>
            <a:off x="39688" y="2728913"/>
            <a:ext cx="1419225" cy="1462087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67200" y="1219200"/>
            <a:ext cx="4495800" cy="1752600"/>
          </a:xfrm>
        </p:spPr>
        <p:txBody>
          <a:bodyPr/>
          <a:lstStyle>
            <a:lvl1pPr algn="r">
              <a:defRPr sz="480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86400"/>
            <a:ext cx="7620000" cy="304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198316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8172450" y="6484938"/>
            <a:ext cx="838200" cy="360362"/>
          </a:xfrm>
        </p:spPr>
        <p:txBody>
          <a:bodyPr/>
          <a:lstStyle>
            <a:lvl1pPr>
              <a:defRPr sz="1200" i="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EDFEF6A-692C-4496-946A-5093A30EBC7F}" type="slidenum">
              <a:rPr lang="en-US" altLang="zh-TW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4578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57975" y="609600"/>
            <a:ext cx="2066925" cy="5715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48375" cy="5715000"/>
          </a:xfrm>
        </p:spPr>
        <p:txBody>
          <a:bodyPr vert="eaVert"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i="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BEF5D6C-649A-4D2F-9760-364C38E695EF}" type="slidenum">
              <a:rPr lang="en-US" altLang="zh-TW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4650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019800" cy="4873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76400"/>
            <a:ext cx="8267700" cy="46482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i="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4E731CA-B55D-4CB0-A4FC-0BB71C949669}" type="slidenum">
              <a:rPr lang="en-US" altLang="zh-TW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282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i="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zh-TW"/>
              <a:t> </a:t>
            </a:r>
            <a:fld id="{9637193F-62EB-417C-9E70-EF9FFF8DF6F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5069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i="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zh-TW"/>
              <a:t> </a:t>
            </a:r>
            <a:fld id="{C173D713-314E-49CB-8C6A-AC8F78EBE20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2839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i="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7DC22C9-D6B2-4F2C-9888-E0F5B515232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7606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i="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8E39103-45F1-4340-81D8-E0CCCF0ECD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8152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i="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1A36289-03CA-42B7-817E-94B8237813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9598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i="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zh-TW"/>
              <a:t> </a:t>
            </a:r>
            <a:fld id="{D31F16DA-98E0-4FFE-989D-8B1A8891332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5839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i="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714F3D2-96D5-400F-9AC1-18A080B41C86}" type="slidenum">
              <a:rPr lang="en-US" altLang="zh-TW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8558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i="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87A1421-9270-4BE8-87C9-4DC285EDA744}" type="slidenum">
              <a:rPr lang="en-US" altLang="zh-TW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0810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2"/>
          <p:cNvSpPr>
            <a:spLocks noChangeArrowheads="1"/>
          </p:cNvSpPr>
          <p:nvPr/>
        </p:nvSpPr>
        <p:spPr bwMode="gray">
          <a:xfrm>
            <a:off x="179388" y="0"/>
            <a:ext cx="6804025" cy="6858000"/>
          </a:xfrm>
          <a:prstGeom prst="ellipse">
            <a:avLst/>
          </a:prstGeom>
          <a:gradFill rotWithShape="1">
            <a:gsLst>
              <a:gs pos="0">
                <a:schemeClr val="bg2">
                  <a:alpha val="44000"/>
                </a:schemeClr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gray">
          <a:xfrm>
            <a:off x="0" y="549275"/>
            <a:ext cx="9144000" cy="6477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28" name="Oval 4"/>
          <p:cNvSpPr>
            <a:spLocks noChangeArrowheads="1"/>
          </p:cNvSpPr>
          <p:nvPr/>
        </p:nvSpPr>
        <p:spPr bwMode="gray">
          <a:xfrm>
            <a:off x="1116013" y="58738"/>
            <a:ext cx="865187" cy="89217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8999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29" name="Oval 5"/>
          <p:cNvSpPr>
            <a:spLocks noChangeArrowheads="1"/>
          </p:cNvSpPr>
          <p:nvPr/>
        </p:nvSpPr>
        <p:spPr bwMode="gray">
          <a:xfrm>
            <a:off x="8101013" y="106363"/>
            <a:ext cx="790575" cy="830262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8999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76400"/>
            <a:ext cx="82677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3"/>
            <a:r>
              <a:rPr lang="zh-TW" altLang="en-US" dirty="0"/>
              <a:t>第五層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305800" y="6497638"/>
            <a:ext cx="8382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 i="1" dirty="0" smtClean="0">
                <a:solidFill>
                  <a:srgbClr val="0033CC"/>
                </a:solidFill>
                <a:latin typeface="Garamond" panose="02020404030301010803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FD5D2834-BFDB-4CD8-8D16-5393BAC23F3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  <a:p>
            <a:pPr>
              <a:defRPr/>
            </a:pPr>
            <a:endParaRPr lang="en-US" altLang="zh-TW" sz="12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32" name="Rectangle 9"/>
          <p:cNvSpPr>
            <a:spLocks noGrp="1" noChangeArrowheads="1"/>
          </p:cNvSpPr>
          <p:nvPr>
            <p:ph type="title"/>
          </p:nvPr>
        </p:nvSpPr>
        <p:spPr bwMode="gray">
          <a:xfrm>
            <a:off x="2057400" y="609600"/>
            <a:ext cx="60198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4" name="Oval 11"/>
          <p:cNvSpPr>
            <a:spLocks noChangeArrowheads="1"/>
          </p:cNvSpPr>
          <p:nvPr/>
        </p:nvSpPr>
        <p:spPr bwMode="gray">
          <a:xfrm>
            <a:off x="1133475" y="76200"/>
            <a:ext cx="828675" cy="857250"/>
          </a:xfrm>
          <a:prstGeom prst="ellipse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35" name="Oval 12"/>
          <p:cNvSpPr>
            <a:spLocks noChangeArrowheads="1"/>
          </p:cNvSpPr>
          <p:nvPr/>
        </p:nvSpPr>
        <p:spPr bwMode="gray">
          <a:xfrm>
            <a:off x="179388" y="333375"/>
            <a:ext cx="1152525" cy="1223963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8999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36" name="Oval 13"/>
          <p:cNvSpPr>
            <a:spLocks noChangeArrowheads="1"/>
          </p:cNvSpPr>
          <p:nvPr/>
        </p:nvSpPr>
        <p:spPr bwMode="gray">
          <a:xfrm>
            <a:off x="190500" y="352425"/>
            <a:ext cx="1128713" cy="1185863"/>
          </a:xfrm>
          <a:prstGeom prst="ellipse">
            <a:avLst/>
          </a:pr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37" name="Oval 14"/>
          <p:cNvSpPr>
            <a:spLocks noChangeArrowheads="1"/>
          </p:cNvSpPr>
          <p:nvPr/>
        </p:nvSpPr>
        <p:spPr bwMode="gray">
          <a:xfrm>
            <a:off x="8120063" y="123825"/>
            <a:ext cx="757237" cy="795338"/>
          </a:xfrm>
          <a:prstGeom prst="ellipse">
            <a:avLst/>
          </a:prstGeom>
          <a:blipFill dpi="0" rotWithShape="1">
            <a:blip r:embed="rId1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48" r:id="rId1"/>
    <p:sldLayoutId id="2147485549" r:id="rId2"/>
    <p:sldLayoutId id="2147485550" r:id="rId3"/>
    <p:sldLayoutId id="2147485551" r:id="rId4"/>
    <p:sldLayoutId id="2147485552" r:id="rId5"/>
    <p:sldLayoutId id="2147485553" r:id="rId6"/>
    <p:sldLayoutId id="2147485554" r:id="rId7"/>
    <p:sldLayoutId id="2147485555" r:id="rId8"/>
    <p:sldLayoutId id="2147485556" r:id="rId9"/>
    <p:sldLayoutId id="2147485557" r:id="rId10"/>
    <p:sldLayoutId id="2147485558" r:id="rId11"/>
    <p:sldLayoutId id="214748555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" y="57895"/>
            <a:ext cx="1187623" cy="1126475"/>
          </a:xfrm>
          <a:prstGeom prst="rect">
            <a:avLst/>
          </a:prstGeom>
        </p:spPr>
      </p:pic>
      <p:sp>
        <p:nvSpPr>
          <p:cNvPr id="5" name="副標題 2"/>
          <p:cNvSpPr txBox="1">
            <a:spLocks/>
          </p:cNvSpPr>
          <p:nvPr/>
        </p:nvSpPr>
        <p:spPr bwMode="gray">
          <a:xfrm>
            <a:off x="5076056" y="4797152"/>
            <a:ext cx="1584176" cy="10477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kumimoji="1" lang="zh-TW" altLang="en-US" sz="28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　期</a:t>
            </a:r>
            <a:r>
              <a:rPr kumimoji="1" lang="zh-TW" altLang="en-US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kumimoji="1" lang="en-US" altLang="zh-TW" sz="2800" b="1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kumimoji="1" lang="zh-TW" altLang="en-US" sz="28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報告人</a:t>
            </a:r>
            <a:r>
              <a:rPr kumimoji="1" lang="zh-TW" altLang="en-US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kumimoji="1" lang="en-US" altLang="zh-TW" sz="2800" b="1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339" name="矩形 6"/>
          <p:cNvSpPr>
            <a:spLocks noChangeArrowheads="1"/>
          </p:cNvSpPr>
          <p:nvPr/>
        </p:nvSpPr>
        <p:spPr bwMode="auto">
          <a:xfrm>
            <a:off x="755576" y="1184370"/>
            <a:ext cx="770485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Clr>
                <a:srgbClr val="003399"/>
              </a:buClr>
              <a:buFontTx/>
              <a:buNone/>
            </a:pPr>
            <a:r>
              <a:rPr kumimoji="1" lang="zh-TW" altLang="en-US" sz="50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  <a:cs typeface="華康中黑體(P)-UN" pitchFamily="34" charset="-120"/>
              </a:rPr>
              <a:t>虛實混成教學</a:t>
            </a:r>
            <a:r>
              <a:rPr kumimoji="1" lang="en-US" altLang="zh-TW" sz="50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  <a:cs typeface="華康中黑體(P)-UN" pitchFamily="34" charset="-120"/>
              </a:rPr>
              <a:t>(</a:t>
            </a:r>
            <a:r>
              <a:rPr kumimoji="1" lang="zh-TW" altLang="en-US" sz="50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  <a:cs typeface="華康中黑體(P)-UN" pitchFamily="34" charset="-120"/>
              </a:rPr>
              <a:t>實體</a:t>
            </a:r>
            <a:r>
              <a:rPr kumimoji="1" lang="en-US" altLang="zh-TW" sz="50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  <a:cs typeface="華康中黑體(P)-UN" pitchFamily="34" charset="-120"/>
              </a:rPr>
              <a:t>+</a:t>
            </a:r>
            <a:r>
              <a:rPr kumimoji="1" lang="zh-TW" altLang="en-US" sz="50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  <a:cs typeface="華康中黑體(P)-UN" pitchFamily="34" charset="-120"/>
              </a:rPr>
              <a:t>遠距</a:t>
            </a:r>
            <a:r>
              <a:rPr kumimoji="1" lang="en-US" altLang="zh-TW" sz="5000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  <a:cs typeface="華康中黑體(P)-UN" pitchFamily="34" charset="-120"/>
              </a:rPr>
              <a:t>)</a:t>
            </a:r>
          </a:p>
          <a:p>
            <a:pPr algn="ctr" eaLnBrk="1" hangingPunct="1">
              <a:lnSpc>
                <a:spcPct val="80000"/>
              </a:lnSpc>
              <a:buClr>
                <a:srgbClr val="003399"/>
              </a:buClr>
              <a:buFontTx/>
              <a:buNone/>
            </a:pPr>
            <a:r>
              <a:rPr kumimoji="1" lang="zh-TW" altLang="en-US" sz="5000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  <a:cs typeface="華康中黑體(P)-UN" pitchFamily="34" charset="-120"/>
              </a:rPr>
              <a:t>教育訓</a:t>
            </a:r>
            <a:r>
              <a:rPr kumimoji="1" lang="zh-TW" altLang="en-US" sz="50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  <a:cs typeface="華康中黑體(P)-UN" pitchFamily="34" charset="-120"/>
              </a:rPr>
              <a:t>練</a:t>
            </a:r>
            <a:endParaRPr kumimoji="1" lang="en-US" altLang="zh-TW" sz="5000" b="1" dirty="0">
              <a:solidFill>
                <a:srgbClr val="0033CC"/>
              </a:solidFill>
              <a:latin typeface="微軟正黑體" pitchFamily="34" charset="-120"/>
              <a:ea typeface="微軟正黑體" pitchFamily="34" charset="-120"/>
              <a:cs typeface="華康中黑體(P)-UN" pitchFamily="34" charset="-120"/>
            </a:endParaRPr>
          </a:p>
        </p:txBody>
      </p:sp>
      <p:sp>
        <p:nvSpPr>
          <p:cNvPr id="6" name="副標題 2"/>
          <p:cNvSpPr txBox="1">
            <a:spLocks/>
          </p:cNvSpPr>
          <p:nvPr/>
        </p:nvSpPr>
        <p:spPr bwMode="gray">
          <a:xfrm>
            <a:off x="6516216" y="4797152"/>
            <a:ext cx="2627784" cy="10477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dist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kumimoji="1" lang="en-US" altLang="zh-TW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111 / 05 / 12 </a:t>
            </a:r>
            <a:endParaRPr kumimoji="1" lang="en-US" altLang="zh-TW" sz="2800" b="1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dist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kumimoji="1" lang="zh-TW" altLang="en-US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圖資處卓志遠 </a:t>
            </a:r>
            <a:endParaRPr kumimoji="1" lang="en-US" altLang="zh-TW" sz="2800" b="1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圖片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63" y="2767019"/>
            <a:ext cx="1307183" cy="1307183"/>
          </a:xfrm>
          <a:prstGeom prst="rect">
            <a:avLst/>
          </a:prstGeom>
        </p:spPr>
      </p:pic>
      <p:pic>
        <p:nvPicPr>
          <p:cNvPr id="64" name="圖片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661924"/>
            <a:ext cx="1191012" cy="119101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電腦投影上課</a:t>
            </a:r>
            <a:r>
              <a:rPr lang="en-US" altLang="zh-TW" dirty="0" smtClean="0"/>
              <a:t>(</a:t>
            </a:r>
            <a:r>
              <a:rPr lang="zh-TW" altLang="en-US" dirty="0"/>
              <a:t>筆電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 bwMode="auto">
          <a:xfrm>
            <a:off x="3971199" y="3042161"/>
            <a:ext cx="1052261" cy="6691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黑板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2282149" y="3044023"/>
            <a:ext cx="1052261" cy="66727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麥克風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接電腦</a:t>
            </a:r>
            <a:r>
              <a: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2282148" y="1821162"/>
            <a:ext cx="1052261" cy="66885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喇叭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2282150" y="4267234"/>
            <a:ext cx="1052261" cy="6691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電腦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2282150" y="5490376"/>
            <a:ext cx="1052261" cy="6688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Teams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7377014" y="4266949"/>
            <a:ext cx="1052261" cy="6691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教室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5" name="直線單箭頭接點 24"/>
          <p:cNvCxnSpPr>
            <a:stCxn id="12" idx="2"/>
            <a:endCxn id="15" idx="0"/>
          </p:cNvCxnSpPr>
          <p:nvPr/>
        </p:nvCxnSpPr>
        <p:spPr bwMode="auto">
          <a:xfrm>
            <a:off x="2808280" y="3711297"/>
            <a:ext cx="1" cy="5559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雲朵形 27"/>
          <p:cNvSpPr/>
          <p:nvPr/>
        </p:nvSpPr>
        <p:spPr bwMode="auto">
          <a:xfrm>
            <a:off x="5574979" y="5484303"/>
            <a:ext cx="1296144" cy="674928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網路</a:t>
            </a:r>
          </a:p>
        </p:txBody>
      </p:sp>
      <p:sp>
        <p:nvSpPr>
          <p:cNvPr id="31" name="矩形 30"/>
          <p:cNvSpPr/>
          <p:nvPr/>
        </p:nvSpPr>
        <p:spPr bwMode="auto">
          <a:xfrm>
            <a:off x="7377013" y="5490376"/>
            <a:ext cx="1052261" cy="6749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遠距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3" name="直線單箭頭接點 32"/>
          <p:cNvCxnSpPr/>
          <p:nvPr/>
        </p:nvCxnSpPr>
        <p:spPr bwMode="auto">
          <a:xfrm>
            <a:off x="6874625" y="5868785"/>
            <a:ext cx="505687" cy="84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矩形 33"/>
          <p:cNvSpPr/>
          <p:nvPr/>
        </p:nvSpPr>
        <p:spPr bwMode="auto">
          <a:xfrm>
            <a:off x="611560" y="1821161"/>
            <a:ext cx="1060662" cy="6688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麥克風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接數位講桌</a:t>
            </a:r>
            <a:r>
              <a:rPr kumimoji="0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6" name="直線單箭頭接點 35"/>
          <p:cNvCxnSpPr>
            <a:stCxn id="34" idx="3"/>
            <a:endCxn id="13" idx="1"/>
          </p:cNvCxnSpPr>
          <p:nvPr/>
        </p:nvCxnSpPr>
        <p:spPr bwMode="auto">
          <a:xfrm>
            <a:off x="1672222" y="2155589"/>
            <a:ext cx="60992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直線單箭頭接點 42"/>
          <p:cNvCxnSpPr>
            <a:stCxn id="13" idx="2"/>
            <a:endCxn id="12" idx="0"/>
          </p:cNvCxnSpPr>
          <p:nvPr/>
        </p:nvCxnSpPr>
        <p:spPr bwMode="auto">
          <a:xfrm>
            <a:off x="2808279" y="2490016"/>
            <a:ext cx="1" cy="5540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3" name="直線單箭頭接點 52"/>
          <p:cNvCxnSpPr>
            <a:stCxn id="11" idx="2"/>
            <a:endCxn id="56" idx="0"/>
          </p:cNvCxnSpPr>
          <p:nvPr/>
        </p:nvCxnSpPr>
        <p:spPr bwMode="auto">
          <a:xfrm>
            <a:off x="4497330" y="3711297"/>
            <a:ext cx="0" cy="5555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" name="肘形接點 54"/>
          <p:cNvCxnSpPr>
            <a:stCxn id="13" idx="3"/>
            <a:endCxn id="17" idx="0"/>
          </p:cNvCxnSpPr>
          <p:nvPr/>
        </p:nvCxnSpPr>
        <p:spPr bwMode="auto">
          <a:xfrm>
            <a:off x="3334409" y="2155589"/>
            <a:ext cx="4568736" cy="211136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rgbClr val="00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6" name="矩形 55"/>
          <p:cNvSpPr/>
          <p:nvPr/>
        </p:nvSpPr>
        <p:spPr bwMode="auto">
          <a:xfrm>
            <a:off x="3971199" y="4266808"/>
            <a:ext cx="1052261" cy="6691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筆電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攝影機</a:t>
            </a:r>
            <a:r>
              <a:rPr lang="en-US" altLang="zh-TW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8172400" y="1432021"/>
            <a:ext cx="595035" cy="338554"/>
          </a:xfrm>
          <a:prstGeom prst="rect">
            <a:avLst/>
          </a:prstGeom>
          <a:ln w="12700">
            <a:solidFill>
              <a:srgbClr val="00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rgbClr val="00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聲音</a:t>
            </a:r>
            <a:endParaRPr lang="zh-TW" altLang="en-US" sz="1600" dirty="0">
              <a:solidFill>
                <a:srgbClr val="00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7378749" y="1432021"/>
            <a:ext cx="595035" cy="338554"/>
          </a:xfrm>
          <a:prstGeom prst="rect">
            <a:avLst/>
          </a:prstGeom>
          <a:ln w="12700">
            <a:solidFill>
              <a:srgbClr val="000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rgbClr val="000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影像</a:t>
            </a:r>
            <a:endParaRPr lang="zh-TW" altLang="en-US" sz="1600" dirty="0">
              <a:solidFill>
                <a:srgbClr val="000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6" name="直線單箭頭接點 45"/>
          <p:cNvCxnSpPr>
            <a:stCxn id="15" idx="2"/>
            <a:endCxn id="16" idx="0"/>
          </p:cNvCxnSpPr>
          <p:nvPr/>
        </p:nvCxnSpPr>
        <p:spPr bwMode="auto">
          <a:xfrm>
            <a:off x="2808281" y="4936370"/>
            <a:ext cx="0" cy="5540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直線單箭頭接點 47"/>
          <p:cNvCxnSpPr>
            <a:stCxn id="16" idx="3"/>
            <a:endCxn id="28" idx="2"/>
          </p:cNvCxnSpPr>
          <p:nvPr/>
        </p:nvCxnSpPr>
        <p:spPr bwMode="auto">
          <a:xfrm flipV="1">
            <a:off x="3334411" y="5821767"/>
            <a:ext cx="2244588" cy="3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直線單箭頭接點 50"/>
          <p:cNvCxnSpPr/>
          <p:nvPr/>
        </p:nvCxnSpPr>
        <p:spPr bwMode="auto">
          <a:xfrm>
            <a:off x="6866313" y="5735782"/>
            <a:ext cx="510700" cy="88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肘形接點 60"/>
          <p:cNvCxnSpPr>
            <a:stCxn id="11" idx="3"/>
          </p:cNvCxnSpPr>
          <p:nvPr/>
        </p:nvCxnSpPr>
        <p:spPr bwMode="auto">
          <a:xfrm>
            <a:off x="5023460" y="3376729"/>
            <a:ext cx="2716892" cy="890079"/>
          </a:xfrm>
          <a:prstGeom prst="bentConnector3">
            <a:avLst>
              <a:gd name="adj1" fmla="val 99872"/>
            </a:avLst>
          </a:prstGeom>
          <a:solidFill>
            <a:schemeClr val="accent1"/>
          </a:solidFill>
          <a:ln w="9525" cap="flat" cmpd="sng" algn="ctr">
            <a:solidFill>
              <a:srgbClr val="000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矩形 37"/>
          <p:cNvSpPr/>
          <p:nvPr/>
        </p:nvSpPr>
        <p:spPr bwMode="auto">
          <a:xfrm>
            <a:off x="5696919" y="4266808"/>
            <a:ext cx="1052261" cy="6688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Teams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9" name="直線單箭頭接點 38"/>
          <p:cNvCxnSpPr>
            <a:stCxn id="56" idx="3"/>
            <a:endCxn id="38" idx="1"/>
          </p:cNvCxnSpPr>
          <p:nvPr/>
        </p:nvCxnSpPr>
        <p:spPr bwMode="auto">
          <a:xfrm flipV="1">
            <a:off x="5023460" y="4601236"/>
            <a:ext cx="673459" cy="1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直線單箭頭接點 43"/>
          <p:cNvCxnSpPr>
            <a:stCxn id="38" idx="2"/>
            <a:endCxn id="28" idx="3"/>
          </p:cNvCxnSpPr>
          <p:nvPr/>
        </p:nvCxnSpPr>
        <p:spPr bwMode="auto">
          <a:xfrm>
            <a:off x="6223050" y="4935663"/>
            <a:ext cx="1" cy="5872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C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6973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實作或實驗</a:t>
            </a:r>
            <a:r>
              <a:rPr lang="zh-TW" altLang="en-US" dirty="0"/>
              <a:t>課</a:t>
            </a:r>
          </a:p>
        </p:txBody>
      </p:sp>
      <p:sp>
        <p:nvSpPr>
          <p:cNvPr id="188" name="內容版面配置區 18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教室學生：依原方式上課。</a:t>
            </a:r>
            <a:endParaRPr lang="en-US" altLang="zh-TW" dirty="0" smtClean="0"/>
          </a:p>
          <a:p>
            <a:r>
              <a:rPr lang="zh-TW" altLang="en-US" dirty="0" smtClean="0"/>
              <a:t>遠距學生：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使用手機或平板，執行創課</a:t>
            </a:r>
            <a:r>
              <a:rPr lang="en-US" altLang="zh-TW" dirty="0" smtClean="0"/>
              <a:t>APP</a:t>
            </a:r>
            <a:r>
              <a:rPr lang="zh-TW" altLang="en-US" dirty="0" smtClean="0"/>
              <a:t>，參與</a:t>
            </a:r>
            <a:r>
              <a:rPr lang="en-US" altLang="zh-TW" dirty="0" smtClean="0"/>
              <a:t>Teams</a:t>
            </a:r>
            <a:r>
              <a:rPr lang="zh-TW" altLang="en-US" dirty="0" smtClean="0"/>
              <a:t>遠距教學。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使用手機拍攝上課內容，遠距學生即可看到畫面，聽到聲音。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6784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實作或實驗</a:t>
            </a:r>
            <a:r>
              <a:rPr lang="zh-TW" altLang="en-US" dirty="0"/>
              <a:t>課</a:t>
            </a:r>
          </a:p>
        </p:txBody>
      </p:sp>
      <p:sp>
        <p:nvSpPr>
          <p:cNvPr id="11" name="矩形 10"/>
          <p:cNvSpPr/>
          <p:nvPr/>
        </p:nvSpPr>
        <p:spPr bwMode="auto">
          <a:xfrm>
            <a:off x="939935" y="2492896"/>
            <a:ext cx="1052261" cy="6691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上課</a:t>
            </a:r>
            <a:endParaRPr kumimoji="0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實景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4953062" y="2491406"/>
            <a:ext cx="1052261" cy="6691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教室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雲朵形 27"/>
          <p:cNvSpPr/>
          <p:nvPr/>
        </p:nvSpPr>
        <p:spPr bwMode="auto">
          <a:xfrm>
            <a:off x="2822942" y="5201482"/>
            <a:ext cx="1296144" cy="674928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網路</a:t>
            </a:r>
          </a:p>
        </p:txBody>
      </p:sp>
      <p:sp>
        <p:nvSpPr>
          <p:cNvPr id="31" name="矩形 30"/>
          <p:cNvSpPr/>
          <p:nvPr/>
        </p:nvSpPr>
        <p:spPr bwMode="auto">
          <a:xfrm>
            <a:off x="4953062" y="5267082"/>
            <a:ext cx="1052261" cy="6749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遠距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" name="矩形 55"/>
          <p:cNvSpPr/>
          <p:nvPr/>
        </p:nvSpPr>
        <p:spPr bwMode="auto">
          <a:xfrm>
            <a:off x="939935" y="3847973"/>
            <a:ext cx="1052261" cy="6691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手機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平板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172400" y="1432021"/>
            <a:ext cx="595035" cy="338554"/>
          </a:xfrm>
          <a:prstGeom prst="rect">
            <a:avLst/>
          </a:prstGeom>
          <a:ln w="12700">
            <a:solidFill>
              <a:srgbClr val="00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rgbClr val="00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聲音</a:t>
            </a:r>
            <a:endParaRPr lang="zh-TW" altLang="en-US" sz="1600" dirty="0">
              <a:solidFill>
                <a:srgbClr val="00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7378749" y="1432021"/>
            <a:ext cx="595035" cy="338554"/>
          </a:xfrm>
          <a:prstGeom prst="rect">
            <a:avLst/>
          </a:prstGeom>
          <a:ln w="12700">
            <a:solidFill>
              <a:srgbClr val="000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rgbClr val="000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影像</a:t>
            </a:r>
            <a:endParaRPr lang="zh-TW" altLang="en-US" sz="1600" dirty="0">
              <a:solidFill>
                <a:srgbClr val="000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矩形 37"/>
          <p:cNvSpPr/>
          <p:nvPr/>
        </p:nvSpPr>
        <p:spPr bwMode="auto">
          <a:xfrm>
            <a:off x="936211" y="5203050"/>
            <a:ext cx="1052261" cy="6688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創課</a:t>
            </a:r>
            <a:r>
              <a:rPr lang="en-US" altLang="zh-TW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Teams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7" name="直線單箭頭接點 36"/>
          <p:cNvCxnSpPr/>
          <p:nvPr/>
        </p:nvCxnSpPr>
        <p:spPr bwMode="auto">
          <a:xfrm>
            <a:off x="1548587" y="3174216"/>
            <a:ext cx="6168" cy="6736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直線單箭頭接點 40"/>
          <p:cNvCxnSpPr/>
          <p:nvPr/>
        </p:nvCxnSpPr>
        <p:spPr bwMode="auto">
          <a:xfrm>
            <a:off x="1410739" y="3174216"/>
            <a:ext cx="0" cy="6763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直線單箭頭接點 41"/>
          <p:cNvCxnSpPr/>
          <p:nvPr/>
        </p:nvCxnSpPr>
        <p:spPr bwMode="auto">
          <a:xfrm>
            <a:off x="1988472" y="5610621"/>
            <a:ext cx="834470" cy="173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直線單箭頭接點 44"/>
          <p:cNvCxnSpPr/>
          <p:nvPr/>
        </p:nvCxnSpPr>
        <p:spPr bwMode="auto">
          <a:xfrm>
            <a:off x="1988472" y="5466641"/>
            <a:ext cx="834470" cy="126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直線單箭頭接點 46"/>
          <p:cNvCxnSpPr/>
          <p:nvPr/>
        </p:nvCxnSpPr>
        <p:spPr bwMode="auto">
          <a:xfrm>
            <a:off x="1548587" y="4527866"/>
            <a:ext cx="6168" cy="6736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直線單箭頭接點 48"/>
          <p:cNvCxnSpPr/>
          <p:nvPr/>
        </p:nvCxnSpPr>
        <p:spPr bwMode="auto">
          <a:xfrm>
            <a:off x="1410739" y="4527866"/>
            <a:ext cx="0" cy="6763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直線單箭頭接點 49"/>
          <p:cNvCxnSpPr/>
          <p:nvPr/>
        </p:nvCxnSpPr>
        <p:spPr bwMode="auto">
          <a:xfrm>
            <a:off x="4110279" y="5614143"/>
            <a:ext cx="834470" cy="173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2" name="直線單箭頭接點 51"/>
          <p:cNvCxnSpPr/>
          <p:nvPr/>
        </p:nvCxnSpPr>
        <p:spPr bwMode="auto">
          <a:xfrm>
            <a:off x="4110279" y="5470163"/>
            <a:ext cx="834470" cy="126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直線單箭頭接點 53"/>
          <p:cNvCxnSpPr/>
          <p:nvPr/>
        </p:nvCxnSpPr>
        <p:spPr bwMode="auto">
          <a:xfrm>
            <a:off x="1988472" y="2876806"/>
            <a:ext cx="2962528" cy="47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直線單箭頭接點 56"/>
          <p:cNvCxnSpPr/>
          <p:nvPr/>
        </p:nvCxnSpPr>
        <p:spPr bwMode="auto">
          <a:xfrm>
            <a:off x="1988472" y="2713789"/>
            <a:ext cx="2962528" cy="98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C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1" name="圖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811" y="2420888"/>
            <a:ext cx="2123621" cy="357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4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頭帶</a:t>
            </a:r>
            <a:r>
              <a:rPr lang="en-US" altLang="zh-TW" dirty="0" smtClean="0"/>
              <a:t>/</a:t>
            </a:r>
            <a:r>
              <a:rPr lang="zh-TW" altLang="en-US" dirty="0" smtClean="0"/>
              <a:t>胸前手機</a:t>
            </a:r>
            <a:r>
              <a:rPr lang="zh-TW" altLang="en-US" dirty="0"/>
              <a:t>架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65" y="4293096"/>
            <a:ext cx="1296144" cy="199406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908" y="3557597"/>
            <a:ext cx="3315532" cy="272956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65" y="1844824"/>
            <a:ext cx="2744069" cy="211308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975" y="3969144"/>
            <a:ext cx="2080467" cy="232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9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6"/>
          <p:cNvGrpSpPr>
            <a:grpSpLocks/>
          </p:cNvGrpSpPr>
          <p:nvPr/>
        </p:nvGrpSpPr>
        <p:grpSpPr bwMode="auto">
          <a:xfrm>
            <a:off x="477838" y="3959225"/>
            <a:ext cx="8054975" cy="1414463"/>
            <a:chOff x="568" y="2752"/>
            <a:chExt cx="4886" cy="891"/>
          </a:xfrm>
        </p:grpSpPr>
        <p:grpSp>
          <p:nvGrpSpPr>
            <p:cNvPr id="73732" name="Group 7"/>
            <p:cNvGrpSpPr>
              <a:grpSpLocks/>
            </p:cNvGrpSpPr>
            <p:nvPr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73734" name="Freeform 8"/>
              <p:cNvSpPr>
                <a:spLocks/>
              </p:cNvSpPr>
              <p:nvPr/>
            </p:nvSpPr>
            <p:spPr bwMode="auto">
              <a:xfrm rot="7320404">
                <a:off x="4909" y="2936"/>
                <a:ext cx="629" cy="293"/>
              </a:xfrm>
              <a:custGeom>
                <a:avLst/>
                <a:gdLst>
                  <a:gd name="T0" fmla="*/ 2 w 794"/>
                  <a:gd name="T1" fmla="*/ 1 h 414"/>
                  <a:gd name="T2" fmla="*/ 2 w 794"/>
                  <a:gd name="T3" fmla="*/ 1 h 414"/>
                  <a:gd name="T4" fmla="*/ 2 w 794"/>
                  <a:gd name="T5" fmla="*/ 1 h 414"/>
                  <a:gd name="T6" fmla="*/ 2 w 794"/>
                  <a:gd name="T7" fmla="*/ 0 h 414"/>
                  <a:gd name="T8" fmla="*/ 2 w 794"/>
                  <a:gd name="T9" fmla="*/ 1 h 414"/>
                  <a:gd name="T10" fmla="*/ 0 w 794"/>
                  <a:gd name="T11" fmla="*/ 1 h 414"/>
                  <a:gd name="T12" fmla="*/ 2 w 794"/>
                  <a:gd name="T13" fmla="*/ 1 h 414"/>
                  <a:gd name="T14" fmla="*/ 2 w 794"/>
                  <a:gd name="T15" fmla="*/ 1 h 414"/>
                  <a:gd name="T16" fmla="*/ 2 w 794"/>
                  <a:gd name="T17" fmla="*/ 1 h 414"/>
                  <a:gd name="T18" fmla="*/ 2 w 794"/>
                  <a:gd name="T19" fmla="*/ 1 h 414"/>
                  <a:gd name="T20" fmla="*/ 2 w 794"/>
                  <a:gd name="T21" fmla="*/ 1 h 414"/>
                  <a:gd name="T22" fmla="*/ 2 w 794"/>
                  <a:gd name="T23" fmla="*/ 1 h 4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94"/>
                  <a:gd name="T37" fmla="*/ 0 h 414"/>
                  <a:gd name="T38" fmla="*/ 794 w 794"/>
                  <a:gd name="T39" fmla="*/ 414 h 4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94" h="414">
                    <a:moveTo>
                      <a:pt x="794" y="395"/>
                    </a:moveTo>
                    <a:lnTo>
                      <a:pt x="710" y="318"/>
                    </a:lnTo>
                    <a:lnTo>
                      <a:pt x="556" y="210"/>
                    </a:lnTo>
                    <a:lnTo>
                      <a:pt x="71" y="0"/>
                    </a:lnTo>
                    <a:lnTo>
                      <a:pt x="23" y="20"/>
                    </a:lnTo>
                    <a:lnTo>
                      <a:pt x="0" y="83"/>
                    </a:lnTo>
                    <a:lnTo>
                      <a:pt x="28" y="155"/>
                    </a:lnTo>
                    <a:lnTo>
                      <a:pt x="570" y="409"/>
                    </a:lnTo>
                    <a:lnTo>
                      <a:pt x="689" y="393"/>
                    </a:lnTo>
                    <a:lnTo>
                      <a:pt x="785" y="414"/>
                    </a:lnTo>
                    <a:lnTo>
                      <a:pt x="794" y="395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3735" name="Freeform 9"/>
              <p:cNvSpPr>
                <a:spLocks/>
              </p:cNvSpPr>
              <p:nvPr/>
            </p:nvSpPr>
            <p:spPr bwMode="auto">
              <a:xfrm rot="7320404">
                <a:off x="4893" y="2923"/>
                <a:ext cx="627" cy="290"/>
              </a:xfrm>
              <a:custGeom>
                <a:avLst/>
                <a:gdLst>
                  <a:gd name="T0" fmla="*/ 0 w 1586"/>
                  <a:gd name="T1" fmla="*/ 0 h 821"/>
                  <a:gd name="T2" fmla="*/ 0 w 1586"/>
                  <a:gd name="T3" fmla="*/ 0 h 821"/>
                  <a:gd name="T4" fmla="*/ 0 w 1586"/>
                  <a:gd name="T5" fmla="*/ 0 h 821"/>
                  <a:gd name="T6" fmla="*/ 0 w 1586"/>
                  <a:gd name="T7" fmla="*/ 0 h 821"/>
                  <a:gd name="T8" fmla="*/ 0 w 1586"/>
                  <a:gd name="T9" fmla="*/ 0 h 821"/>
                  <a:gd name="T10" fmla="*/ 0 w 1586"/>
                  <a:gd name="T11" fmla="*/ 0 h 821"/>
                  <a:gd name="T12" fmla="*/ 0 w 1586"/>
                  <a:gd name="T13" fmla="*/ 0 h 821"/>
                  <a:gd name="T14" fmla="*/ 0 w 1586"/>
                  <a:gd name="T15" fmla="*/ 0 h 821"/>
                  <a:gd name="T16" fmla="*/ 0 w 1586"/>
                  <a:gd name="T17" fmla="*/ 0 h 821"/>
                  <a:gd name="T18" fmla="*/ 0 w 1586"/>
                  <a:gd name="T19" fmla="*/ 0 h 821"/>
                  <a:gd name="T20" fmla="*/ 0 w 1586"/>
                  <a:gd name="T21" fmla="*/ 0 h 821"/>
                  <a:gd name="T22" fmla="*/ 0 w 1586"/>
                  <a:gd name="T23" fmla="*/ 0 h 8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86"/>
                  <a:gd name="T37" fmla="*/ 0 h 821"/>
                  <a:gd name="T38" fmla="*/ 1586 w 1586"/>
                  <a:gd name="T39" fmla="*/ 821 h 82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86" h="821">
                    <a:moveTo>
                      <a:pt x="137" y="0"/>
                    </a:moveTo>
                    <a:lnTo>
                      <a:pt x="1331" y="519"/>
                    </a:lnTo>
                    <a:lnTo>
                      <a:pt x="1428" y="638"/>
                    </a:lnTo>
                    <a:lnTo>
                      <a:pt x="1586" y="792"/>
                    </a:lnTo>
                    <a:lnTo>
                      <a:pt x="1565" y="821"/>
                    </a:lnTo>
                    <a:lnTo>
                      <a:pt x="1350" y="787"/>
                    </a:lnTo>
                    <a:lnTo>
                      <a:pt x="1145" y="811"/>
                    </a:lnTo>
                    <a:lnTo>
                      <a:pt x="42" y="298"/>
                    </a:lnTo>
                    <a:lnTo>
                      <a:pt x="0" y="150"/>
                    </a:lnTo>
                    <a:lnTo>
                      <a:pt x="46" y="32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3736" name="Freeform 10"/>
              <p:cNvSpPr>
                <a:spLocks/>
              </p:cNvSpPr>
              <p:nvPr/>
            </p:nvSpPr>
            <p:spPr bwMode="auto">
              <a:xfrm rot="7320404">
                <a:off x="5000" y="2912"/>
                <a:ext cx="416" cy="265"/>
              </a:xfrm>
              <a:custGeom>
                <a:avLst/>
                <a:gdLst>
                  <a:gd name="T0" fmla="*/ 0 w 1049"/>
                  <a:gd name="T1" fmla="*/ 0 h 747"/>
                  <a:gd name="T2" fmla="*/ 0 w 1049"/>
                  <a:gd name="T3" fmla="*/ 0 h 747"/>
                  <a:gd name="T4" fmla="*/ 0 w 1049"/>
                  <a:gd name="T5" fmla="*/ 0 h 747"/>
                  <a:gd name="T6" fmla="*/ 0 w 1049"/>
                  <a:gd name="T7" fmla="*/ 0 h 747"/>
                  <a:gd name="T8" fmla="*/ 0 w 1049"/>
                  <a:gd name="T9" fmla="*/ 0 h 747"/>
                  <a:gd name="T10" fmla="*/ 0 w 1049"/>
                  <a:gd name="T11" fmla="*/ 0 h 747"/>
                  <a:gd name="T12" fmla="*/ 0 w 1049"/>
                  <a:gd name="T13" fmla="*/ 0 h 747"/>
                  <a:gd name="T14" fmla="*/ 0 w 1049"/>
                  <a:gd name="T15" fmla="*/ 0 h 7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49"/>
                  <a:gd name="T25" fmla="*/ 0 h 747"/>
                  <a:gd name="T26" fmla="*/ 1049 w 1049"/>
                  <a:gd name="T27" fmla="*/ 747 h 7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49" h="747">
                    <a:moveTo>
                      <a:pt x="0" y="325"/>
                    </a:moveTo>
                    <a:lnTo>
                      <a:pt x="922" y="747"/>
                    </a:lnTo>
                    <a:lnTo>
                      <a:pt x="939" y="534"/>
                    </a:lnTo>
                    <a:lnTo>
                      <a:pt x="1049" y="422"/>
                    </a:lnTo>
                    <a:lnTo>
                      <a:pt x="78" y="0"/>
                    </a:lnTo>
                    <a:lnTo>
                      <a:pt x="0" y="127"/>
                    </a:lnTo>
                    <a:lnTo>
                      <a:pt x="0" y="325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73737" name="Group 11"/>
              <p:cNvGrpSpPr>
                <a:grpSpLocks/>
              </p:cNvGrpSpPr>
              <p:nvPr/>
            </p:nvGrpSpPr>
            <p:grpSpPr bwMode="auto">
              <a:xfrm>
                <a:off x="4986" y="2752"/>
                <a:ext cx="468" cy="667"/>
                <a:chOff x="4986" y="2752"/>
                <a:chExt cx="468" cy="667"/>
              </a:xfrm>
            </p:grpSpPr>
            <p:sp>
              <p:nvSpPr>
                <p:cNvPr id="73738" name="Freeform 12"/>
                <p:cNvSpPr>
                  <a:spLocks/>
                </p:cNvSpPr>
                <p:nvPr/>
              </p:nvSpPr>
              <p:spPr bwMode="auto">
                <a:xfrm rot="7320404">
                  <a:off x="4987" y="3190"/>
                  <a:ext cx="59" cy="61"/>
                </a:xfrm>
                <a:custGeom>
                  <a:avLst/>
                  <a:gdLst>
                    <a:gd name="T0" fmla="*/ 0 w 150"/>
                    <a:gd name="T1" fmla="*/ 0 h 173"/>
                    <a:gd name="T2" fmla="*/ 0 w 150"/>
                    <a:gd name="T3" fmla="*/ 0 h 173"/>
                    <a:gd name="T4" fmla="*/ 0 w 150"/>
                    <a:gd name="T5" fmla="*/ 0 h 173"/>
                    <a:gd name="T6" fmla="*/ 0 w 150"/>
                    <a:gd name="T7" fmla="*/ 0 h 173"/>
                    <a:gd name="T8" fmla="*/ 0 w 150"/>
                    <a:gd name="T9" fmla="*/ 0 h 173"/>
                    <a:gd name="T10" fmla="*/ 0 w 150"/>
                    <a:gd name="T11" fmla="*/ 0 h 173"/>
                    <a:gd name="T12" fmla="*/ 0 w 150"/>
                    <a:gd name="T13" fmla="*/ 0 h 173"/>
                    <a:gd name="T14" fmla="*/ 0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50"/>
                    <a:gd name="T25" fmla="*/ 0 h 173"/>
                    <a:gd name="T26" fmla="*/ 150 w 150"/>
                    <a:gd name="T27" fmla="*/ 173 h 17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solidFill>
                    <a:srgbClr val="0033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73739" name="Freeform 13"/>
                <p:cNvSpPr>
                  <a:spLocks/>
                </p:cNvSpPr>
                <p:nvPr/>
              </p:nvSpPr>
              <p:spPr bwMode="auto">
                <a:xfrm rot="7320404">
                  <a:off x="4887" y="2930"/>
                  <a:ext cx="667" cy="311"/>
                </a:xfrm>
                <a:custGeom>
                  <a:avLst/>
                  <a:gdLst>
                    <a:gd name="T0" fmla="*/ 0 w 1684"/>
                    <a:gd name="T1" fmla="*/ 0 h 880"/>
                    <a:gd name="T2" fmla="*/ 0 w 1684"/>
                    <a:gd name="T3" fmla="*/ 0 h 880"/>
                    <a:gd name="T4" fmla="*/ 0 w 1684"/>
                    <a:gd name="T5" fmla="*/ 0 h 880"/>
                    <a:gd name="T6" fmla="*/ 0 w 1684"/>
                    <a:gd name="T7" fmla="*/ 0 h 880"/>
                    <a:gd name="T8" fmla="*/ 0 w 1684"/>
                    <a:gd name="T9" fmla="*/ 0 h 880"/>
                    <a:gd name="T10" fmla="*/ 0 w 1684"/>
                    <a:gd name="T11" fmla="*/ 0 h 880"/>
                    <a:gd name="T12" fmla="*/ 0 w 1684"/>
                    <a:gd name="T13" fmla="*/ 0 h 880"/>
                    <a:gd name="T14" fmla="*/ 0 w 1684"/>
                    <a:gd name="T15" fmla="*/ 0 h 880"/>
                    <a:gd name="T16" fmla="*/ 0 w 1684"/>
                    <a:gd name="T17" fmla="*/ 0 h 880"/>
                    <a:gd name="T18" fmla="*/ 0 w 1684"/>
                    <a:gd name="T19" fmla="*/ 0 h 880"/>
                    <a:gd name="T20" fmla="*/ 0 w 1684"/>
                    <a:gd name="T21" fmla="*/ 0 h 880"/>
                    <a:gd name="T22" fmla="*/ 0 w 1684"/>
                    <a:gd name="T23" fmla="*/ 0 h 880"/>
                    <a:gd name="T24" fmla="*/ 0 w 1684"/>
                    <a:gd name="T25" fmla="*/ 0 h 880"/>
                    <a:gd name="T26" fmla="*/ 0 w 1684"/>
                    <a:gd name="T27" fmla="*/ 0 h 880"/>
                    <a:gd name="T28" fmla="*/ 0 w 1684"/>
                    <a:gd name="T29" fmla="*/ 0 h 880"/>
                    <a:gd name="T30" fmla="*/ 0 w 1684"/>
                    <a:gd name="T31" fmla="*/ 0 h 880"/>
                    <a:gd name="T32" fmla="*/ 0 w 1684"/>
                    <a:gd name="T33" fmla="*/ 0 h 880"/>
                    <a:gd name="T34" fmla="*/ 0 w 1684"/>
                    <a:gd name="T35" fmla="*/ 0 h 880"/>
                    <a:gd name="T36" fmla="*/ 0 w 1684"/>
                    <a:gd name="T37" fmla="*/ 0 h 880"/>
                    <a:gd name="T38" fmla="*/ 0 w 1684"/>
                    <a:gd name="T39" fmla="*/ 0 h 880"/>
                    <a:gd name="T40" fmla="*/ 0 w 1684"/>
                    <a:gd name="T41" fmla="*/ 0 h 880"/>
                    <a:gd name="T42" fmla="*/ 0 w 1684"/>
                    <a:gd name="T43" fmla="*/ 0 h 880"/>
                    <a:gd name="T44" fmla="*/ 0 w 1684"/>
                    <a:gd name="T45" fmla="*/ 0 h 880"/>
                    <a:gd name="T46" fmla="*/ 0 w 1684"/>
                    <a:gd name="T47" fmla="*/ 0 h 880"/>
                    <a:gd name="T48" fmla="*/ 0 w 1684"/>
                    <a:gd name="T49" fmla="*/ 0 h 880"/>
                    <a:gd name="T50" fmla="*/ 0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684"/>
                    <a:gd name="T79" fmla="*/ 0 h 880"/>
                    <a:gd name="T80" fmla="*/ 1684 w 1684"/>
                    <a:gd name="T81" fmla="*/ 880 h 88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solidFill>
                    <a:srgbClr val="0033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73740" name="Freeform 14"/>
                <p:cNvSpPr>
                  <a:spLocks/>
                </p:cNvSpPr>
                <p:nvPr/>
              </p:nvSpPr>
              <p:spPr bwMode="auto">
                <a:xfrm rot="7320404">
                  <a:off x="5062" y="2997"/>
                  <a:ext cx="472" cy="176"/>
                </a:xfrm>
                <a:custGeom>
                  <a:avLst/>
                  <a:gdLst>
                    <a:gd name="T0" fmla="*/ 0 w 1190"/>
                    <a:gd name="T1" fmla="*/ 0 h 500"/>
                    <a:gd name="T2" fmla="*/ 0 w 1190"/>
                    <a:gd name="T3" fmla="*/ 0 h 500"/>
                    <a:gd name="T4" fmla="*/ 0 w 1190"/>
                    <a:gd name="T5" fmla="*/ 0 h 500"/>
                    <a:gd name="T6" fmla="*/ 0 w 1190"/>
                    <a:gd name="T7" fmla="*/ 0 h 500"/>
                    <a:gd name="T8" fmla="*/ 0 w 1190"/>
                    <a:gd name="T9" fmla="*/ 0 h 500"/>
                    <a:gd name="T10" fmla="*/ 0 w 1190"/>
                    <a:gd name="T11" fmla="*/ 0 h 5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90"/>
                    <a:gd name="T19" fmla="*/ 0 h 500"/>
                    <a:gd name="T20" fmla="*/ 1190 w 1190"/>
                    <a:gd name="T21" fmla="*/ 500 h 5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90" h="500">
                      <a:moveTo>
                        <a:pt x="100" y="0"/>
                      </a:moveTo>
                      <a:lnTo>
                        <a:pt x="1190" y="490"/>
                      </a:lnTo>
                      <a:lnTo>
                        <a:pt x="1076" y="500"/>
                      </a:lnTo>
                      <a:lnTo>
                        <a:pt x="0" y="27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solidFill>
                    <a:srgbClr val="0033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73741" name="Freeform 15"/>
                <p:cNvSpPr>
                  <a:spLocks/>
                </p:cNvSpPr>
                <p:nvPr/>
              </p:nvSpPr>
              <p:spPr bwMode="auto">
                <a:xfrm rot="7320404">
                  <a:off x="5363" y="2874"/>
                  <a:ext cx="63" cy="118"/>
                </a:xfrm>
                <a:custGeom>
                  <a:avLst/>
                  <a:gdLst>
                    <a:gd name="T0" fmla="*/ 0 w 160"/>
                    <a:gd name="T1" fmla="*/ 0 h 335"/>
                    <a:gd name="T2" fmla="*/ 0 w 160"/>
                    <a:gd name="T3" fmla="*/ 0 h 335"/>
                    <a:gd name="T4" fmla="*/ 0 w 160"/>
                    <a:gd name="T5" fmla="*/ 0 h 335"/>
                    <a:gd name="T6" fmla="*/ 0 w 160"/>
                    <a:gd name="T7" fmla="*/ 0 h 335"/>
                    <a:gd name="T8" fmla="*/ 0 w 160"/>
                    <a:gd name="T9" fmla="*/ 0 h 335"/>
                    <a:gd name="T10" fmla="*/ 0 w 160"/>
                    <a:gd name="T11" fmla="*/ 0 h 335"/>
                    <a:gd name="T12" fmla="*/ 0 w 160"/>
                    <a:gd name="T13" fmla="*/ 0 h 335"/>
                    <a:gd name="T14" fmla="*/ 0 w 160"/>
                    <a:gd name="T15" fmla="*/ 0 h 335"/>
                    <a:gd name="T16" fmla="*/ 0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0"/>
                    <a:gd name="T28" fmla="*/ 0 h 335"/>
                    <a:gd name="T29" fmla="*/ 160 w 160"/>
                    <a:gd name="T30" fmla="*/ 335 h 33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solidFill>
                    <a:srgbClr val="0033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73742" name="Freeform 16"/>
                <p:cNvSpPr>
                  <a:spLocks/>
                </p:cNvSpPr>
                <p:nvPr/>
              </p:nvSpPr>
              <p:spPr bwMode="auto">
                <a:xfrm rot="7320404">
                  <a:off x="5136" y="3000"/>
                  <a:ext cx="193" cy="104"/>
                </a:xfrm>
                <a:custGeom>
                  <a:avLst/>
                  <a:gdLst>
                    <a:gd name="T0" fmla="*/ 0 w 489"/>
                    <a:gd name="T1" fmla="*/ 0 h 296"/>
                    <a:gd name="T2" fmla="*/ 0 w 489"/>
                    <a:gd name="T3" fmla="*/ 0 h 296"/>
                    <a:gd name="T4" fmla="*/ 0 w 489"/>
                    <a:gd name="T5" fmla="*/ 0 h 296"/>
                    <a:gd name="T6" fmla="*/ 0 w 489"/>
                    <a:gd name="T7" fmla="*/ 0 h 296"/>
                    <a:gd name="T8" fmla="*/ 0 w 489"/>
                    <a:gd name="T9" fmla="*/ 0 h 296"/>
                    <a:gd name="T10" fmla="*/ 0 w 489"/>
                    <a:gd name="T11" fmla="*/ 0 h 296"/>
                    <a:gd name="T12" fmla="*/ 0 w 489"/>
                    <a:gd name="T13" fmla="*/ 0 h 296"/>
                    <a:gd name="T14" fmla="*/ 0 w 489"/>
                    <a:gd name="T15" fmla="*/ 0 h 296"/>
                    <a:gd name="T16" fmla="*/ 0 w 489"/>
                    <a:gd name="T17" fmla="*/ 0 h 296"/>
                    <a:gd name="T18" fmla="*/ 0 w 489"/>
                    <a:gd name="T19" fmla="*/ 0 h 296"/>
                    <a:gd name="T20" fmla="*/ 0 w 489"/>
                    <a:gd name="T21" fmla="*/ 0 h 296"/>
                    <a:gd name="T22" fmla="*/ 0 w 489"/>
                    <a:gd name="T23" fmla="*/ 0 h 296"/>
                    <a:gd name="T24" fmla="*/ 0 w 489"/>
                    <a:gd name="T25" fmla="*/ 0 h 296"/>
                    <a:gd name="T26" fmla="*/ 0 w 489"/>
                    <a:gd name="T27" fmla="*/ 0 h 296"/>
                    <a:gd name="T28" fmla="*/ 0 w 489"/>
                    <a:gd name="T29" fmla="*/ 0 h 296"/>
                    <a:gd name="T30" fmla="*/ 0 w 489"/>
                    <a:gd name="T31" fmla="*/ 0 h 29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89"/>
                    <a:gd name="T49" fmla="*/ 0 h 296"/>
                    <a:gd name="T50" fmla="*/ 489 w 489"/>
                    <a:gd name="T51" fmla="*/ 296 h 29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89" h="296">
                      <a:moveTo>
                        <a:pt x="14" y="34"/>
                      </a:moveTo>
                      <a:lnTo>
                        <a:pt x="160" y="66"/>
                      </a:lnTo>
                      <a:lnTo>
                        <a:pt x="324" y="137"/>
                      </a:lnTo>
                      <a:lnTo>
                        <a:pt x="440" y="243"/>
                      </a:lnTo>
                      <a:lnTo>
                        <a:pt x="326" y="230"/>
                      </a:lnTo>
                      <a:lnTo>
                        <a:pt x="139" y="146"/>
                      </a:lnTo>
                      <a:lnTo>
                        <a:pt x="50" y="80"/>
                      </a:lnTo>
                      <a:lnTo>
                        <a:pt x="107" y="163"/>
                      </a:lnTo>
                      <a:lnTo>
                        <a:pt x="272" y="270"/>
                      </a:lnTo>
                      <a:lnTo>
                        <a:pt x="466" y="296"/>
                      </a:lnTo>
                      <a:lnTo>
                        <a:pt x="489" y="224"/>
                      </a:lnTo>
                      <a:lnTo>
                        <a:pt x="394" y="120"/>
                      </a:lnTo>
                      <a:lnTo>
                        <a:pt x="170" y="17"/>
                      </a:lnTo>
                      <a:lnTo>
                        <a:pt x="0" y="0"/>
                      </a:lnTo>
                      <a:lnTo>
                        <a:pt x="14" y="3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solidFill>
                    <a:srgbClr val="0033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73733" name="Freeform 17"/>
            <p:cNvSpPr>
              <a:spLocks/>
            </p:cNvSpPr>
            <p:nvPr/>
          </p:nvSpPr>
          <p:spPr bwMode="auto">
            <a:xfrm>
              <a:off x="568" y="3184"/>
              <a:ext cx="4288" cy="459"/>
            </a:xfrm>
            <a:custGeom>
              <a:avLst/>
              <a:gdLst>
                <a:gd name="T0" fmla="*/ 0 w 4288"/>
                <a:gd name="T1" fmla="*/ 0 h 459"/>
                <a:gd name="T2" fmla="*/ 816 w 4288"/>
                <a:gd name="T3" fmla="*/ 256 h 459"/>
                <a:gd name="T4" fmla="*/ 1560 w 4288"/>
                <a:gd name="T5" fmla="*/ 144 h 459"/>
                <a:gd name="T6" fmla="*/ 1856 w 4288"/>
                <a:gd name="T7" fmla="*/ 376 h 459"/>
                <a:gd name="T8" fmla="*/ 2344 w 4288"/>
                <a:gd name="T9" fmla="*/ 152 h 459"/>
                <a:gd name="T10" fmla="*/ 3536 w 4288"/>
                <a:gd name="T11" fmla="*/ 456 h 459"/>
                <a:gd name="T12" fmla="*/ 4288 w 4288"/>
                <a:gd name="T13" fmla="*/ 136 h 4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88"/>
                <a:gd name="T22" fmla="*/ 0 h 459"/>
                <a:gd name="T23" fmla="*/ 4288 w 4288"/>
                <a:gd name="T24" fmla="*/ 459 h 4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88" h="459">
                  <a:moveTo>
                    <a:pt x="0" y="0"/>
                  </a:moveTo>
                  <a:cubicBezTo>
                    <a:pt x="136" y="43"/>
                    <a:pt x="556" y="232"/>
                    <a:pt x="816" y="256"/>
                  </a:cubicBezTo>
                  <a:cubicBezTo>
                    <a:pt x="1076" y="280"/>
                    <a:pt x="1387" y="124"/>
                    <a:pt x="1560" y="144"/>
                  </a:cubicBezTo>
                  <a:cubicBezTo>
                    <a:pt x="1733" y="164"/>
                    <a:pt x="1725" y="375"/>
                    <a:pt x="1856" y="376"/>
                  </a:cubicBezTo>
                  <a:cubicBezTo>
                    <a:pt x="1987" y="377"/>
                    <a:pt x="2064" y="139"/>
                    <a:pt x="2344" y="152"/>
                  </a:cubicBezTo>
                  <a:cubicBezTo>
                    <a:pt x="2624" y="165"/>
                    <a:pt x="3212" y="459"/>
                    <a:pt x="3536" y="456"/>
                  </a:cubicBezTo>
                  <a:cubicBezTo>
                    <a:pt x="3860" y="453"/>
                    <a:pt x="4165" y="188"/>
                    <a:pt x="4288" y="136"/>
                  </a:cubicBezTo>
                </a:path>
              </a:pathLst>
            </a:custGeom>
            <a:noFill/>
            <a:ln w="76200" cap="flat" cmpd="sng">
              <a:solidFill>
                <a:srgbClr val="0033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73731" name="Text Box 21"/>
          <p:cNvSpPr txBox="1">
            <a:spLocks noChangeArrowheads="1"/>
          </p:cNvSpPr>
          <p:nvPr/>
        </p:nvSpPr>
        <p:spPr bwMode="auto">
          <a:xfrm>
            <a:off x="395288" y="2349500"/>
            <a:ext cx="8280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TW" sz="72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 &amp; A</a:t>
            </a:r>
            <a:endParaRPr lang="zh-TW" altLang="en-US" sz="72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大綱</a:t>
            </a:r>
            <a:endParaRPr lang="zh-TW" altLang="en-US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611560" y="1772816"/>
            <a:ext cx="7920880" cy="43204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00FF"/>
              </a:buClr>
            </a:pPr>
            <a:r>
              <a:rPr lang="zh-TW" altLang="en-US" sz="28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上課模式：</a:t>
            </a:r>
            <a:endParaRPr lang="en-US" altLang="zh-TW" sz="2800" b="1" kern="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Clr>
                <a:srgbClr val="0000FF"/>
              </a:buClr>
            </a:pPr>
            <a:r>
              <a:rPr lang="zh-TW" altLang="en-US" sz="26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電腦投影上課</a:t>
            </a:r>
            <a:endParaRPr lang="en-US" altLang="zh-TW" sz="2600" b="1" kern="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Clr>
                <a:srgbClr val="0000FF"/>
              </a:buClr>
            </a:pPr>
            <a:r>
              <a:rPr lang="zh-TW" altLang="en-US" sz="26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板書上課</a:t>
            </a:r>
            <a:endParaRPr lang="en-US" altLang="zh-TW" sz="2600" b="1" kern="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Clr>
                <a:srgbClr val="0000FF"/>
              </a:buClr>
            </a:pPr>
            <a:r>
              <a:rPr lang="zh-TW" altLang="en-US" sz="26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實作或實驗</a:t>
            </a:r>
            <a:r>
              <a:rPr lang="zh-TW" altLang="en-US" sz="26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endParaRPr lang="en-US" altLang="zh-TW" sz="2600" b="1" kern="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00FF"/>
              </a:buClr>
            </a:pPr>
            <a:r>
              <a:rPr lang="en-US" altLang="zh-TW" sz="28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419087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電腦投影上</a:t>
            </a:r>
            <a:r>
              <a:rPr lang="zh-TW" altLang="en-US" dirty="0"/>
              <a:t>課</a:t>
            </a:r>
          </a:p>
        </p:txBody>
      </p:sp>
      <p:sp>
        <p:nvSpPr>
          <p:cNvPr id="188" name="內容版面配置區 18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教室學生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影像：數位講桌電腦播放</a:t>
            </a:r>
            <a:r>
              <a:rPr lang="en-US" altLang="zh-TW" dirty="0" smtClean="0"/>
              <a:t>PPT</a:t>
            </a:r>
            <a:r>
              <a:rPr lang="zh-TW" altLang="en-US" dirty="0" smtClean="0"/>
              <a:t>，透過投影機投影到布幕。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聲音：麥克風接數位講桌，透過教室喇叭發出聲音。</a:t>
            </a:r>
            <a:endParaRPr lang="en-US" altLang="zh-TW" dirty="0" smtClean="0"/>
          </a:p>
          <a:p>
            <a:r>
              <a:rPr lang="zh-TW" altLang="en-US" dirty="0" smtClean="0"/>
              <a:t>遠距學生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影像</a:t>
            </a:r>
            <a:r>
              <a:rPr lang="en-US" altLang="zh-TW" dirty="0" smtClean="0"/>
              <a:t>(PPT)</a:t>
            </a:r>
            <a:r>
              <a:rPr lang="zh-TW" altLang="en-US" dirty="0" smtClean="0"/>
              <a:t>：透過</a:t>
            </a:r>
            <a:r>
              <a:rPr lang="en-US" altLang="zh-TW" dirty="0" smtClean="0"/>
              <a:t>Teams</a:t>
            </a:r>
            <a:r>
              <a:rPr lang="zh-TW" altLang="en-US" dirty="0" smtClean="0"/>
              <a:t>分享螢幕，讓學生看到</a:t>
            </a:r>
            <a:r>
              <a:rPr lang="en-US" altLang="zh-TW" dirty="0" smtClean="0"/>
              <a:t>PPT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影像</a:t>
            </a:r>
            <a:r>
              <a:rPr lang="en-US" altLang="zh-TW" dirty="0" smtClean="0"/>
              <a:t>(</a:t>
            </a:r>
            <a:r>
              <a:rPr lang="zh-TW" altLang="en-US" dirty="0" smtClean="0"/>
              <a:t>老師</a:t>
            </a:r>
            <a:r>
              <a:rPr lang="en-US" altLang="zh-TW" dirty="0" smtClean="0"/>
              <a:t>)</a:t>
            </a:r>
            <a:r>
              <a:rPr lang="zh-TW" altLang="en-US" dirty="0" smtClean="0"/>
              <a:t>：攝影機拍攝老師影像，透過</a:t>
            </a:r>
            <a:r>
              <a:rPr lang="en-US" altLang="zh-TW" dirty="0" smtClean="0"/>
              <a:t>Teams</a:t>
            </a:r>
            <a:r>
              <a:rPr lang="zh-TW" altLang="en-US" dirty="0" smtClean="0"/>
              <a:t>傳送到學生端。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聲音：接電腦的麥克風，接收教室喇叭的聲音，傳送到遠距學生端。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910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圖片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625873"/>
            <a:ext cx="1307183" cy="1307183"/>
          </a:xfrm>
          <a:prstGeom prst="rect">
            <a:avLst/>
          </a:prstGeom>
        </p:spPr>
      </p:pic>
      <p:pic>
        <p:nvPicPr>
          <p:cNvPr id="64" name="圖片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661924"/>
            <a:ext cx="1191012" cy="119101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電腦投影上</a:t>
            </a:r>
            <a:r>
              <a:rPr lang="zh-TW" altLang="en-US" dirty="0"/>
              <a:t>課</a:t>
            </a:r>
          </a:p>
        </p:txBody>
      </p:sp>
      <p:sp>
        <p:nvSpPr>
          <p:cNvPr id="10" name="矩形 9"/>
          <p:cNvSpPr/>
          <p:nvPr/>
        </p:nvSpPr>
        <p:spPr bwMode="auto">
          <a:xfrm>
            <a:off x="3979261" y="4267516"/>
            <a:ext cx="1052261" cy="66885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投影機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5679903" y="4266949"/>
            <a:ext cx="1052261" cy="6691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投影</a:t>
            </a:r>
            <a:endParaRPr kumimoji="0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布幕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2282149" y="3044023"/>
            <a:ext cx="1052261" cy="66727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麥克風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接電腦</a:t>
            </a:r>
            <a:r>
              <a: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2282148" y="1821162"/>
            <a:ext cx="1052261" cy="66885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喇叭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2282150" y="4267234"/>
            <a:ext cx="1052261" cy="6691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電腦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PPT</a:t>
            </a:r>
          </a:p>
        </p:txBody>
      </p:sp>
      <p:sp>
        <p:nvSpPr>
          <p:cNvPr id="16" name="矩形 15"/>
          <p:cNvSpPr/>
          <p:nvPr/>
        </p:nvSpPr>
        <p:spPr bwMode="auto">
          <a:xfrm>
            <a:off x="2282150" y="5490376"/>
            <a:ext cx="1052261" cy="6688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Teams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7377014" y="4266949"/>
            <a:ext cx="1052261" cy="6691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教室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9" name="直線單箭頭接點 18"/>
          <p:cNvCxnSpPr>
            <a:stCxn id="15" idx="3"/>
            <a:endCxn id="10" idx="1"/>
          </p:cNvCxnSpPr>
          <p:nvPr/>
        </p:nvCxnSpPr>
        <p:spPr bwMode="auto">
          <a:xfrm>
            <a:off x="3334411" y="4601802"/>
            <a:ext cx="644850" cy="1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直線單箭頭接點 20"/>
          <p:cNvCxnSpPr>
            <a:stCxn id="10" idx="3"/>
            <a:endCxn id="11" idx="1"/>
          </p:cNvCxnSpPr>
          <p:nvPr/>
        </p:nvCxnSpPr>
        <p:spPr bwMode="auto">
          <a:xfrm flipV="1">
            <a:off x="5031522" y="4601517"/>
            <a:ext cx="648381" cy="4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直線單箭頭接點 24"/>
          <p:cNvCxnSpPr>
            <a:stCxn id="12" idx="2"/>
            <a:endCxn id="15" idx="0"/>
          </p:cNvCxnSpPr>
          <p:nvPr/>
        </p:nvCxnSpPr>
        <p:spPr bwMode="auto">
          <a:xfrm>
            <a:off x="2808280" y="3711297"/>
            <a:ext cx="1" cy="5559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直線單箭頭接點 26"/>
          <p:cNvCxnSpPr/>
          <p:nvPr/>
        </p:nvCxnSpPr>
        <p:spPr bwMode="auto">
          <a:xfrm>
            <a:off x="2738548" y="4941168"/>
            <a:ext cx="0" cy="5540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雲朵形 27"/>
          <p:cNvSpPr/>
          <p:nvPr/>
        </p:nvSpPr>
        <p:spPr bwMode="auto">
          <a:xfrm>
            <a:off x="4716016" y="5490376"/>
            <a:ext cx="1296144" cy="674928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網路</a:t>
            </a:r>
          </a:p>
        </p:txBody>
      </p:sp>
      <p:cxnSp>
        <p:nvCxnSpPr>
          <p:cNvPr id="30" name="直線單箭頭接點 29"/>
          <p:cNvCxnSpPr/>
          <p:nvPr/>
        </p:nvCxnSpPr>
        <p:spPr bwMode="auto">
          <a:xfrm>
            <a:off x="3332401" y="5880999"/>
            <a:ext cx="1366863" cy="15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矩形 30"/>
          <p:cNvSpPr/>
          <p:nvPr/>
        </p:nvSpPr>
        <p:spPr bwMode="auto">
          <a:xfrm>
            <a:off x="7377013" y="5490376"/>
            <a:ext cx="1052261" cy="6749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遠距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3" name="直線單箭頭接點 32"/>
          <p:cNvCxnSpPr/>
          <p:nvPr/>
        </p:nvCxnSpPr>
        <p:spPr bwMode="auto">
          <a:xfrm>
            <a:off x="6012160" y="5881758"/>
            <a:ext cx="136815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矩形 33"/>
          <p:cNvSpPr/>
          <p:nvPr/>
        </p:nvSpPr>
        <p:spPr bwMode="auto">
          <a:xfrm>
            <a:off x="611560" y="1821161"/>
            <a:ext cx="1060662" cy="6688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麥克風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接數位講桌</a:t>
            </a:r>
            <a:r>
              <a:rPr kumimoji="0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6" name="直線單箭頭接點 35"/>
          <p:cNvCxnSpPr>
            <a:stCxn id="34" idx="3"/>
            <a:endCxn id="13" idx="1"/>
          </p:cNvCxnSpPr>
          <p:nvPr/>
        </p:nvCxnSpPr>
        <p:spPr bwMode="auto">
          <a:xfrm>
            <a:off x="1672222" y="2155589"/>
            <a:ext cx="60992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直線單箭頭接點 42"/>
          <p:cNvCxnSpPr>
            <a:stCxn id="13" idx="2"/>
            <a:endCxn id="12" idx="0"/>
          </p:cNvCxnSpPr>
          <p:nvPr/>
        </p:nvCxnSpPr>
        <p:spPr bwMode="auto">
          <a:xfrm>
            <a:off x="2808279" y="2490016"/>
            <a:ext cx="1" cy="5540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3" name="直線單箭頭接點 52"/>
          <p:cNvCxnSpPr>
            <a:stCxn id="11" idx="3"/>
            <a:endCxn id="17" idx="1"/>
          </p:cNvCxnSpPr>
          <p:nvPr/>
        </p:nvCxnSpPr>
        <p:spPr bwMode="auto">
          <a:xfrm>
            <a:off x="6732164" y="4601517"/>
            <a:ext cx="64485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" name="肘形接點 54"/>
          <p:cNvCxnSpPr>
            <a:stCxn id="13" idx="3"/>
            <a:endCxn id="17" idx="0"/>
          </p:cNvCxnSpPr>
          <p:nvPr/>
        </p:nvCxnSpPr>
        <p:spPr bwMode="auto">
          <a:xfrm>
            <a:off x="3334409" y="2155589"/>
            <a:ext cx="4568736" cy="211136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rgbClr val="00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6" name="矩形 55"/>
          <p:cNvSpPr/>
          <p:nvPr/>
        </p:nvSpPr>
        <p:spPr bwMode="auto">
          <a:xfrm>
            <a:off x="1229887" y="3042161"/>
            <a:ext cx="1052261" cy="6691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攝影機</a:t>
            </a:r>
            <a:endParaRPr lang="en-US" altLang="zh-TW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172400" y="1432021"/>
            <a:ext cx="595035" cy="338554"/>
          </a:xfrm>
          <a:prstGeom prst="rect">
            <a:avLst/>
          </a:prstGeom>
          <a:ln w="12700">
            <a:solidFill>
              <a:srgbClr val="00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rgbClr val="00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聲音</a:t>
            </a:r>
            <a:endParaRPr lang="zh-TW" altLang="en-US" sz="1600" dirty="0">
              <a:solidFill>
                <a:srgbClr val="00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7378749" y="1432021"/>
            <a:ext cx="595035" cy="338554"/>
          </a:xfrm>
          <a:prstGeom prst="rect">
            <a:avLst/>
          </a:prstGeom>
          <a:ln w="12700">
            <a:solidFill>
              <a:srgbClr val="000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rgbClr val="000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影像</a:t>
            </a:r>
            <a:endParaRPr lang="zh-TW" altLang="en-US" sz="1600" dirty="0">
              <a:solidFill>
                <a:srgbClr val="000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6" name="直線單箭頭接點 45"/>
          <p:cNvCxnSpPr/>
          <p:nvPr/>
        </p:nvCxnSpPr>
        <p:spPr bwMode="auto">
          <a:xfrm>
            <a:off x="2882563" y="4946352"/>
            <a:ext cx="1" cy="5540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直線單箭頭接點 47"/>
          <p:cNvCxnSpPr/>
          <p:nvPr/>
        </p:nvCxnSpPr>
        <p:spPr bwMode="auto">
          <a:xfrm>
            <a:off x="3332401" y="5733256"/>
            <a:ext cx="136686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直線單箭頭接點 50"/>
          <p:cNvCxnSpPr/>
          <p:nvPr/>
        </p:nvCxnSpPr>
        <p:spPr bwMode="auto">
          <a:xfrm>
            <a:off x="6012160" y="5733256"/>
            <a:ext cx="1364853" cy="113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肘形接點 60"/>
          <p:cNvCxnSpPr>
            <a:stCxn id="56" idx="2"/>
            <a:endCxn id="15" idx="1"/>
          </p:cNvCxnSpPr>
          <p:nvPr/>
        </p:nvCxnSpPr>
        <p:spPr bwMode="auto">
          <a:xfrm rot="16200000" flipH="1">
            <a:off x="1573832" y="3893483"/>
            <a:ext cx="890505" cy="526132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rgbClr val="0000C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9684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上課設備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麥克風接數位講桌</a:t>
            </a:r>
            <a:endParaRPr lang="zh-TW" altLang="en-US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3751442" cy="2875670"/>
          </a:xfr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20330"/>
            <a:ext cx="4080917" cy="2872966"/>
          </a:xfrm>
          <a:prstGeom prst="rect">
            <a:avLst/>
          </a:prstGeom>
        </p:spPr>
      </p:pic>
      <p:cxnSp>
        <p:nvCxnSpPr>
          <p:cNvPr id="6" name="直線單箭頭接點 5"/>
          <p:cNvCxnSpPr/>
          <p:nvPr/>
        </p:nvCxnSpPr>
        <p:spPr bwMode="auto">
          <a:xfrm>
            <a:off x="3203848" y="3933056"/>
            <a:ext cx="3321643" cy="82182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83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上課設備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麥克風接電腦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9"/>
            <a:ext cx="3960440" cy="249245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101" y="3573015"/>
            <a:ext cx="3774364" cy="2685477"/>
          </a:xfrm>
          <a:prstGeom prst="rect">
            <a:avLst/>
          </a:prstGeom>
        </p:spPr>
      </p:pic>
      <p:cxnSp>
        <p:nvCxnSpPr>
          <p:cNvPr id="6" name="直線單箭頭接點 5"/>
          <p:cNvCxnSpPr/>
          <p:nvPr/>
        </p:nvCxnSpPr>
        <p:spPr bwMode="auto">
          <a:xfrm>
            <a:off x="1403648" y="3645024"/>
            <a:ext cx="3833370" cy="1143107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 bwMode="auto">
          <a:xfrm>
            <a:off x="4041553" y="3415038"/>
            <a:ext cx="2808134" cy="129827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33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上課設備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攝影機、</a:t>
            </a:r>
            <a:r>
              <a:rPr lang="en-US" altLang="zh-TW" dirty="0" smtClean="0"/>
              <a:t>USB</a:t>
            </a:r>
            <a:r>
              <a:rPr lang="zh-TW" altLang="en-US" dirty="0" smtClean="0"/>
              <a:t>延長線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64904"/>
            <a:ext cx="8259465" cy="352839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539552" y="1825660"/>
            <a:ext cx="280831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USB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延長線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004048" y="1825660"/>
            <a:ext cx="280831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攝影機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718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板書</a:t>
            </a:r>
            <a:r>
              <a:rPr lang="zh-TW" altLang="en-US" dirty="0" smtClean="0"/>
              <a:t>上課</a:t>
            </a:r>
            <a:endParaRPr lang="zh-TW" altLang="en-US" dirty="0"/>
          </a:p>
        </p:txBody>
      </p:sp>
      <p:sp>
        <p:nvSpPr>
          <p:cNvPr id="188" name="內容版面配置區 18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教室學生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影像：學生直接看黑板。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聲音：麥克風接數位講桌，透過教室喇叭發出聲音。</a:t>
            </a:r>
            <a:endParaRPr lang="en-US" altLang="zh-TW" dirty="0" smtClean="0"/>
          </a:p>
          <a:p>
            <a:r>
              <a:rPr lang="zh-TW" altLang="en-US" dirty="0" smtClean="0"/>
              <a:t>遠距學生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影像：攝影機</a:t>
            </a:r>
            <a:r>
              <a:rPr lang="en-US" altLang="zh-TW" dirty="0" smtClean="0"/>
              <a:t>(USB</a:t>
            </a:r>
            <a:r>
              <a:rPr lang="zh-TW" altLang="en-US" dirty="0" smtClean="0"/>
              <a:t>延長線或筆電</a:t>
            </a:r>
            <a:r>
              <a:rPr lang="en-US" altLang="zh-TW" dirty="0" smtClean="0"/>
              <a:t>)</a:t>
            </a:r>
            <a:r>
              <a:rPr lang="zh-TW" altLang="en-US" dirty="0" smtClean="0"/>
              <a:t>拍攝黑</a:t>
            </a:r>
            <a:r>
              <a:rPr lang="zh-TW" altLang="en-US" dirty="0"/>
              <a:t>板</a:t>
            </a:r>
            <a:r>
              <a:rPr lang="zh-TW" altLang="en-US" dirty="0" smtClean="0"/>
              <a:t>影像，透過</a:t>
            </a:r>
            <a:r>
              <a:rPr lang="en-US" altLang="zh-TW" dirty="0" smtClean="0"/>
              <a:t>Teams</a:t>
            </a:r>
            <a:r>
              <a:rPr lang="zh-TW" altLang="en-US" dirty="0" smtClean="0"/>
              <a:t>傳送到學生端。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聲音：接電腦的麥克風，接收教室喇叭的聲音，傳送到遠距學生端。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4091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圖片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63" y="2767019"/>
            <a:ext cx="1307183" cy="1307183"/>
          </a:xfrm>
          <a:prstGeom prst="rect">
            <a:avLst/>
          </a:prstGeom>
        </p:spPr>
      </p:pic>
      <p:pic>
        <p:nvPicPr>
          <p:cNvPr id="64" name="圖片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661924"/>
            <a:ext cx="1191012" cy="119101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電腦投影上課</a:t>
            </a:r>
            <a:r>
              <a:rPr lang="en-US" altLang="zh-TW" dirty="0" smtClean="0"/>
              <a:t>(</a:t>
            </a:r>
            <a:r>
              <a:rPr lang="zh-TW" altLang="en-US" dirty="0" smtClean="0"/>
              <a:t>攝影機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 bwMode="auto">
          <a:xfrm>
            <a:off x="3971199" y="3042161"/>
            <a:ext cx="1052261" cy="6691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黑板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2282149" y="3044023"/>
            <a:ext cx="1052261" cy="66727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麥克風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接電腦</a:t>
            </a:r>
            <a:r>
              <a: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2282148" y="1821162"/>
            <a:ext cx="1052261" cy="66885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喇叭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2282150" y="4267234"/>
            <a:ext cx="1052261" cy="6691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電腦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2282150" y="5490376"/>
            <a:ext cx="1052261" cy="6688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Teams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7377014" y="4266949"/>
            <a:ext cx="1052261" cy="6691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教室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1" name="直線單箭頭接點 20"/>
          <p:cNvCxnSpPr>
            <a:stCxn id="56" idx="1"/>
            <a:endCxn id="15" idx="3"/>
          </p:cNvCxnSpPr>
          <p:nvPr/>
        </p:nvCxnSpPr>
        <p:spPr bwMode="auto">
          <a:xfrm flipH="1">
            <a:off x="3334411" y="4601376"/>
            <a:ext cx="636788" cy="4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直線單箭頭接點 24"/>
          <p:cNvCxnSpPr>
            <a:stCxn id="12" idx="2"/>
            <a:endCxn id="15" idx="0"/>
          </p:cNvCxnSpPr>
          <p:nvPr/>
        </p:nvCxnSpPr>
        <p:spPr bwMode="auto">
          <a:xfrm>
            <a:off x="2808280" y="3711297"/>
            <a:ext cx="1" cy="5559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直線單箭頭接點 26"/>
          <p:cNvCxnSpPr/>
          <p:nvPr/>
        </p:nvCxnSpPr>
        <p:spPr bwMode="auto">
          <a:xfrm>
            <a:off x="2738548" y="4941168"/>
            <a:ext cx="0" cy="5540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雲朵形 27"/>
          <p:cNvSpPr/>
          <p:nvPr/>
        </p:nvSpPr>
        <p:spPr bwMode="auto">
          <a:xfrm>
            <a:off x="4716016" y="5490376"/>
            <a:ext cx="1296144" cy="674928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網路</a:t>
            </a:r>
          </a:p>
        </p:txBody>
      </p:sp>
      <p:cxnSp>
        <p:nvCxnSpPr>
          <p:cNvPr id="30" name="直線單箭頭接點 29"/>
          <p:cNvCxnSpPr/>
          <p:nvPr/>
        </p:nvCxnSpPr>
        <p:spPr bwMode="auto">
          <a:xfrm>
            <a:off x="3332401" y="5880999"/>
            <a:ext cx="1366863" cy="15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矩形 30"/>
          <p:cNvSpPr/>
          <p:nvPr/>
        </p:nvSpPr>
        <p:spPr bwMode="auto">
          <a:xfrm>
            <a:off x="7377013" y="5490376"/>
            <a:ext cx="1052261" cy="6749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遠距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3" name="直線單箭頭接點 32"/>
          <p:cNvCxnSpPr/>
          <p:nvPr/>
        </p:nvCxnSpPr>
        <p:spPr bwMode="auto">
          <a:xfrm>
            <a:off x="6012160" y="5881758"/>
            <a:ext cx="136815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矩形 33"/>
          <p:cNvSpPr/>
          <p:nvPr/>
        </p:nvSpPr>
        <p:spPr bwMode="auto">
          <a:xfrm>
            <a:off x="611560" y="1821161"/>
            <a:ext cx="1060662" cy="6688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麥克風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接數位講桌</a:t>
            </a:r>
            <a:r>
              <a:rPr kumimoji="0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6" name="直線單箭頭接點 35"/>
          <p:cNvCxnSpPr>
            <a:stCxn id="34" idx="3"/>
            <a:endCxn id="13" idx="1"/>
          </p:cNvCxnSpPr>
          <p:nvPr/>
        </p:nvCxnSpPr>
        <p:spPr bwMode="auto">
          <a:xfrm>
            <a:off x="1672222" y="2155589"/>
            <a:ext cx="60992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直線單箭頭接點 42"/>
          <p:cNvCxnSpPr>
            <a:stCxn id="13" idx="2"/>
            <a:endCxn id="12" idx="0"/>
          </p:cNvCxnSpPr>
          <p:nvPr/>
        </p:nvCxnSpPr>
        <p:spPr bwMode="auto">
          <a:xfrm>
            <a:off x="2808279" y="2490016"/>
            <a:ext cx="1" cy="5540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3" name="直線單箭頭接點 52"/>
          <p:cNvCxnSpPr>
            <a:stCxn id="11" idx="2"/>
            <a:endCxn id="56" idx="0"/>
          </p:cNvCxnSpPr>
          <p:nvPr/>
        </p:nvCxnSpPr>
        <p:spPr bwMode="auto">
          <a:xfrm>
            <a:off x="4497330" y="3711297"/>
            <a:ext cx="0" cy="5555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" name="肘形接點 54"/>
          <p:cNvCxnSpPr>
            <a:stCxn id="13" idx="3"/>
            <a:endCxn id="17" idx="0"/>
          </p:cNvCxnSpPr>
          <p:nvPr/>
        </p:nvCxnSpPr>
        <p:spPr bwMode="auto">
          <a:xfrm>
            <a:off x="3334409" y="2155589"/>
            <a:ext cx="4568736" cy="211136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rgbClr val="00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6" name="矩形 55"/>
          <p:cNvSpPr/>
          <p:nvPr/>
        </p:nvSpPr>
        <p:spPr bwMode="auto">
          <a:xfrm>
            <a:off x="3971199" y="4266808"/>
            <a:ext cx="1052261" cy="6691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攝影機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(SUB</a:t>
            </a:r>
            <a:r>
              <a:rPr lang="zh-TW" altLang="en-US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延長線</a:t>
            </a:r>
            <a:r>
              <a:rPr lang="en-US" altLang="zh-TW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8172400" y="1432021"/>
            <a:ext cx="595035" cy="338554"/>
          </a:xfrm>
          <a:prstGeom prst="rect">
            <a:avLst/>
          </a:prstGeom>
          <a:ln w="12700">
            <a:solidFill>
              <a:srgbClr val="00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rgbClr val="00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聲音</a:t>
            </a:r>
            <a:endParaRPr lang="zh-TW" altLang="en-US" sz="1600" dirty="0">
              <a:solidFill>
                <a:srgbClr val="00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7378749" y="1432021"/>
            <a:ext cx="595035" cy="338554"/>
          </a:xfrm>
          <a:prstGeom prst="rect">
            <a:avLst/>
          </a:prstGeom>
          <a:ln w="12700">
            <a:solidFill>
              <a:srgbClr val="000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rgbClr val="000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影像</a:t>
            </a:r>
            <a:endParaRPr lang="zh-TW" altLang="en-US" sz="1600" dirty="0">
              <a:solidFill>
                <a:srgbClr val="000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6" name="直線單箭頭接點 45"/>
          <p:cNvCxnSpPr/>
          <p:nvPr/>
        </p:nvCxnSpPr>
        <p:spPr bwMode="auto">
          <a:xfrm>
            <a:off x="2882563" y="4946352"/>
            <a:ext cx="1" cy="5540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直線單箭頭接點 47"/>
          <p:cNvCxnSpPr/>
          <p:nvPr/>
        </p:nvCxnSpPr>
        <p:spPr bwMode="auto">
          <a:xfrm>
            <a:off x="3332401" y="5733256"/>
            <a:ext cx="136686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直線單箭頭接點 50"/>
          <p:cNvCxnSpPr/>
          <p:nvPr/>
        </p:nvCxnSpPr>
        <p:spPr bwMode="auto">
          <a:xfrm>
            <a:off x="6012160" y="5733256"/>
            <a:ext cx="1364853" cy="113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肘形接點 60"/>
          <p:cNvCxnSpPr>
            <a:stCxn id="11" idx="3"/>
            <a:endCxn id="17" idx="1"/>
          </p:cNvCxnSpPr>
          <p:nvPr/>
        </p:nvCxnSpPr>
        <p:spPr bwMode="auto">
          <a:xfrm>
            <a:off x="5023460" y="3376729"/>
            <a:ext cx="2353554" cy="12247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0000C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1966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紅橙色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142288"/>
        </a:dk2>
        <a:lt2>
          <a:srgbClr val="C0C0C0"/>
        </a:lt2>
        <a:accent1>
          <a:srgbClr val="39998E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AECAC6"/>
        </a:accent5>
        <a:accent6>
          <a:srgbClr val="11B7D8"/>
        </a:accent6>
        <a:hlink>
          <a:srgbClr val="8963E9"/>
        </a:hlink>
        <a:folHlink>
          <a:srgbClr val="3067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5E9CD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6CBEA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98C13D"/>
        </a:accent1>
        <a:accent2>
          <a:srgbClr val="40BAD2"/>
        </a:accent2>
        <a:accent3>
          <a:srgbClr val="FFFFFF"/>
        </a:accent3>
        <a:accent4>
          <a:srgbClr val="000000"/>
        </a:accent4>
        <a:accent5>
          <a:srgbClr val="CADDAF"/>
        </a:accent5>
        <a:accent6>
          <a:srgbClr val="39A8BE"/>
        </a:accent6>
        <a:hlink>
          <a:srgbClr val="715EE6"/>
        </a:hlink>
        <a:folHlink>
          <a:srgbClr val="238DD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31722</TotalTime>
  <Words>406</Words>
  <Application>Microsoft Office PowerPoint</Application>
  <PresentationFormat>如螢幕大小 (4:3)</PresentationFormat>
  <Paragraphs>111</Paragraphs>
  <Slides>14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2" baseType="lpstr">
      <vt:lpstr>華康中黑體(P)-UN</vt:lpstr>
      <vt:lpstr>微軟正黑體</vt:lpstr>
      <vt:lpstr>新細明體</vt:lpstr>
      <vt:lpstr>Arial</vt:lpstr>
      <vt:lpstr>Calibri</vt:lpstr>
      <vt:lpstr>Garamond</vt:lpstr>
      <vt:lpstr>Wingdings</vt:lpstr>
      <vt:lpstr>Default Design</vt:lpstr>
      <vt:lpstr>PowerPoint 簡報</vt:lpstr>
      <vt:lpstr>大綱</vt:lpstr>
      <vt:lpstr>電腦投影上課</vt:lpstr>
      <vt:lpstr>電腦投影上課</vt:lpstr>
      <vt:lpstr>上課設備 – 麥克風接數位講桌</vt:lpstr>
      <vt:lpstr>上課設備 – 麥克風接電腦</vt:lpstr>
      <vt:lpstr>上課設備 – 攝影機、USB延長線</vt:lpstr>
      <vt:lpstr>板書上課</vt:lpstr>
      <vt:lpstr>電腦投影上課(攝影機)</vt:lpstr>
      <vt:lpstr>電腦投影上課(筆電)</vt:lpstr>
      <vt:lpstr>實作或實驗課</vt:lpstr>
      <vt:lpstr>實作或實驗課</vt:lpstr>
      <vt:lpstr>頭帶/胸前手機架</vt:lpstr>
      <vt:lpstr>PowerPoint 簡報</vt:lpstr>
    </vt:vector>
  </TitlesOfParts>
  <Company>CMT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Clustering algorithm for intuitionistic fuzzy sets</dc:title>
  <dc:creator>NEFUser</dc:creator>
  <cp:lastModifiedBy>User</cp:lastModifiedBy>
  <cp:revision>1260</cp:revision>
  <cp:lastPrinted>2021-05-11T07:34:40Z</cp:lastPrinted>
  <dcterms:created xsi:type="dcterms:W3CDTF">2009-03-04T00:48:40Z</dcterms:created>
  <dcterms:modified xsi:type="dcterms:W3CDTF">2022-05-11T00:58:55Z</dcterms:modified>
</cp:coreProperties>
</file>